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1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EF6D-7B36-4F01-B66B-57266918BA2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E0B0-CA80-4A38-B24E-36CC007F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bc728811e9_0_8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bc728811e9_0_8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5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body" idx="1"/>
          </p:nvPr>
        </p:nvSpPr>
        <p:spPr>
          <a:xfrm>
            <a:off x="728925" y="1958781"/>
            <a:ext cx="4083000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1pPr>
            <a:lvl2pPr marL="685784" lvl="1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2pPr>
            <a:lvl3pPr marL="1028675" lvl="2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3pPr>
            <a:lvl4pPr marL="1371566" lvl="3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4pPr>
            <a:lvl5pPr marL="1714457" lvl="4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5pPr>
            <a:lvl6pPr marL="2057349" lvl="5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6pPr>
            <a:lvl7pPr marL="2400240" lvl="6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7pPr>
            <a:lvl8pPr marL="2743132" lvl="7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8pPr>
            <a:lvl9pPr marL="3086023" lvl="8" indent="-247644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86738" y="113519"/>
            <a:ext cx="8970527" cy="6630969"/>
            <a:chOff x="86736" y="85137"/>
            <a:chExt cx="8970527" cy="4973227"/>
          </a:xfrm>
        </p:grpSpPr>
        <p:sp>
          <p:nvSpPr>
            <p:cNvPr id="405" name="Google Shape;405;p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414" name="Google Shape;414;p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470" name="Google Shape;470;p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16476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9AAC7-0C5A-46B4-9397-98B36D78A0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AF1F-6BDF-4459-8766-5A9E3057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68791"/>
            <a:ext cx="6192688" cy="1278592"/>
          </a:xfrm>
        </p:spPr>
        <p:txBody>
          <a:bodyPr>
            <a:no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BÀI 27: CARBON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1637900"/>
            <a:ext cx="3429000" cy="1077218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5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09667"/>
            <a:ext cx="8229600" cy="990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2362200"/>
                <a:ext cx="8610600" cy="1044677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PTHH: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C + O</a:t>
                </a:r>
                <a:r>
                  <a:rPr lang="en-US" sz="3600" baseline="-25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CO</a:t>
                </a:r>
                <a:r>
                  <a:rPr lang="en-US" sz="3600" baseline="-25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2362200"/>
                <a:ext cx="8610600" cy="104467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7228" y="1278980"/>
            <a:ext cx="6551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Tx/>
              <a:buAutoNum type="alphaLcParenR"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Carbon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oxygen</a:t>
            </a:r>
          </a:p>
        </p:txBody>
      </p:sp>
      <p:pic>
        <p:nvPicPr>
          <p:cNvPr id="7" name="Picture 6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814462" cy="7647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76028"/>
            <a:ext cx="8305800" cy="838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b) Carbon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oxide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kim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2286000"/>
            <a:ext cx="8801100" cy="2667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Thí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nghiệm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Trộn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ít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Copper (II) oxide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than.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- Cho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hỗn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hợp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đáy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ống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nghiệm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khô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đốt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nóng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542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316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38881" y="1449583"/>
                <a:ext cx="8852719" cy="3276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Tx/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Thí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nghiệm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:</a:t>
                </a:r>
              </a:p>
              <a:p>
                <a:pPr marL="0" indent="0" algn="just">
                  <a:buFontTx/>
                  <a:buNone/>
                </a:pP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Hiện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tượng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Màu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đen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hỗn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hợp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trong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ống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nghiệm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chuyển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dần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sang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Times New Roman" pitchFamily="18" charset="0"/>
                  </a:rPr>
                  <a:t>đỏ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Nước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vôi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trong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vẩn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đục</a:t>
                </a:r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.</a:t>
                </a:r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marL="0" indent="0" algn="just">
                  <a:buFontTx/>
                  <a:buNone/>
                </a:pP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Nhận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xét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Cacbon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đã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khử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CuO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màu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đen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thành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kim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loại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Copper (Cu)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màu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đỏ</a:t>
                </a:r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just">
                  <a:buFontTx/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PTHH: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2CuO + C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2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Cu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+ CO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1" y="1449583"/>
                <a:ext cx="8852719" cy="3276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82352"/>
            <a:ext cx="7848872" cy="838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b) Carbon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oxide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4936553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luận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1560" y="5734522"/>
                <a:ext cx="6934200" cy="762000"/>
              </a:xfrm>
              <a:prstGeom prst="rect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 + oxide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kim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Kim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+ CO</a:t>
                </a:r>
                <a:r>
                  <a:rPr lang="en-US" sz="28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34522"/>
                <a:ext cx="6934200" cy="76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814462" cy="7647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III. ỨNG DỤNG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3733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4000" dirty="0" smtClean="0">
                <a:latin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ứng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kim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cương</a:t>
            </a:r>
            <a:r>
              <a:rPr lang="en-US" sz="4000" dirty="0" smtClean="0">
                <a:latin typeface="Times New Roman" pitchFamily="18" charset="0"/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en-US" sz="4000" dirty="0" smtClean="0">
                <a:latin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ứng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</a:rPr>
              <a:t> than </a:t>
            </a:r>
            <a:r>
              <a:rPr lang="en-US" sz="4000" dirty="0" err="1" smtClean="0">
                <a:latin typeface="Times New Roman" pitchFamily="18" charset="0"/>
              </a:rPr>
              <a:t>chì</a:t>
            </a:r>
            <a:r>
              <a:rPr lang="en-US" sz="4000" dirty="0" smtClean="0">
                <a:latin typeface="Times New Roman" pitchFamily="18" charset="0"/>
              </a:rPr>
              <a:t>?</a:t>
            </a:r>
          </a:p>
          <a:p>
            <a:pPr marL="0" indent="0" algn="just" eaLnBrk="1" hangingPunct="1">
              <a:buFontTx/>
              <a:buNone/>
            </a:pPr>
            <a:r>
              <a:rPr lang="en-US" sz="4000" dirty="0" smtClean="0">
                <a:latin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ứng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</a:rPr>
              <a:t> carbon </a:t>
            </a:r>
            <a:r>
              <a:rPr lang="en-US" sz="4000" dirty="0" err="1" smtClean="0">
                <a:latin typeface="Times New Roman" pitchFamily="18" charset="0"/>
              </a:rPr>
              <a:t>vô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định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51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70180"/>
            <a:ext cx="88392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vi-VN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Carbon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18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III. ỨNG DỤNG</a:t>
            </a:r>
          </a:p>
        </p:txBody>
      </p:sp>
      <p:pic>
        <p:nvPicPr>
          <p:cNvPr id="5" name="Picture 4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814462" cy="7647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96752"/>
                <a:ext cx="8686800" cy="4793704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 algn="just">
                  <a:buNone/>
                  <a:defRPr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BT</a:t>
                </a:r>
                <a:r>
                  <a:rPr lang="vi-VN" sz="36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 2/84 SGK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: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Hoàn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các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vi-VN" sz="36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PTHH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Times New Roman" pitchFamily="18" charset="0"/>
                  </a:rPr>
                  <a:t>sau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</a:rPr>
                  <a:t>:</a:t>
                </a:r>
                <a:endParaRPr lang="en-US" sz="3600" dirty="0" smtClean="0">
                  <a:latin typeface="Times New Roman" pitchFamily="18" charset="0"/>
                </a:endParaRPr>
              </a:p>
              <a:p>
                <a:pPr marL="742950" indent="-742950" eaLnBrk="1" hangingPunct="1">
                  <a:buFontTx/>
                  <a:buAutoNum type="alphaLcPeriod"/>
                  <a:defRPr/>
                </a:pPr>
                <a:r>
                  <a:rPr lang="en-US" sz="3600" dirty="0" smtClean="0">
                    <a:latin typeface="Times New Roman" pitchFamily="18" charset="0"/>
                  </a:rPr>
                  <a:t>C +    </a:t>
                </a:r>
                <a:r>
                  <a:rPr lang="en-US" sz="3600" dirty="0" err="1" smtClean="0">
                    <a:latin typeface="Times New Roman" pitchFamily="18" charset="0"/>
                  </a:rPr>
                  <a:t>CuO</a:t>
                </a:r>
                <a:r>
                  <a:rPr lang="en-US" sz="36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sz="3600" baseline="-25000" dirty="0" smtClean="0">
                  <a:latin typeface="Times New Roman" pitchFamily="18" charset="0"/>
                </a:endParaRPr>
              </a:p>
              <a:p>
                <a:pPr marL="742950" indent="-742950">
                  <a:buFontTx/>
                  <a:buAutoNum type="alphaLcPeriod"/>
                  <a:defRPr/>
                </a:pPr>
                <a:r>
                  <a:rPr lang="en-US" sz="3600" dirty="0" smtClean="0">
                    <a:latin typeface="Times New Roman" pitchFamily="18" charset="0"/>
                  </a:rPr>
                  <a:t>C +  </a:t>
                </a:r>
                <a:r>
                  <a:rPr lang="en-US" sz="3600" dirty="0" err="1" smtClean="0">
                    <a:latin typeface="Times New Roman" pitchFamily="18" charset="0"/>
                  </a:rPr>
                  <a:t>PbO</a:t>
                </a:r>
                <a:r>
                  <a:rPr lang="en-US" sz="3600" dirty="0" smtClean="0"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sz="3600" baseline="-25000" dirty="0" smtClean="0">
                  <a:latin typeface="Times New Roman" pitchFamily="18" charset="0"/>
                </a:endParaRPr>
              </a:p>
              <a:p>
                <a:pPr marL="742950" indent="-742950">
                  <a:buFontTx/>
                  <a:buAutoNum type="alphaLcPeriod"/>
                  <a:defRPr/>
                </a:pPr>
                <a:r>
                  <a:rPr lang="en-US" sz="3600" dirty="0">
                    <a:latin typeface="Times New Roman" pitchFamily="18" charset="0"/>
                  </a:rPr>
                  <a:t>C +  </a:t>
                </a:r>
                <a:r>
                  <a:rPr lang="en-US" sz="3600" dirty="0" smtClean="0">
                    <a:latin typeface="Times New Roman" pitchFamily="18" charset="0"/>
                  </a:rPr>
                  <a:t>CO</a:t>
                </a:r>
                <a:r>
                  <a:rPr lang="vi-VN" sz="3600" baseline="-25000" dirty="0" smtClean="0">
                    <a:latin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sz="3600" baseline="-25000" dirty="0" smtClean="0">
                  <a:latin typeface="Times New Roman" pitchFamily="18" charset="0"/>
                </a:endParaRPr>
              </a:p>
              <a:p>
                <a:pPr>
                  <a:buNone/>
                  <a:defRPr/>
                </a:pPr>
                <a:r>
                  <a:rPr lang="vi-VN" sz="3600" dirty="0">
                    <a:latin typeface="Times New Roman" pitchFamily="18" charset="0"/>
                  </a:rPr>
                  <a:t>d</a:t>
                </a:r>
                <a:r>
                  <a:rPr lang="en-US" sz="3600" dirty="0" smtClean="0">
                    <a:latin typeface="Times New Roman" pitchFamily="18" charset="0"/>
                  </a:rPr>
                  <a:t>. </a:t>
                </a:r>
                <a:r>
                  <a:rPr lang="vi-VN" sz="3600" dirty="0" smtClean="0">
                    <a:latin typeface="Times New Roman" pitchFamily="18" charset="0"/>
                  </a:rPr>
                  <a:t>  </a:t>
                </a:r>
                <a:r>
                  <a:rPr lang="en-US" sz="3600" dirty="0" smtClean="0">
                    <a:latin typeface="Times New Roman" pitchFamily="18" charset="0"/>
                  </a:rPr>
                  <a:t>C </a:t>
                </a:r>
                <a:r>
                  <a:rPr lang="vi-VN" sz="3600" dirty="0" smtClean="0">
                    <a:latin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</a:rPr>
                  <a:t>+     </a:t>
                </a:r>
                <a:r>
                  <a:rPr lang="en-US" sz="3600" dirty="0" err="1" smtClean="0">
                    <a:latin typeface="Times New Roman" pitchFamily="18" charset="0"/>
                  </a:rPr>
                  <a:t>FeO</a:t>
                </a:r>
                <a:r>
                  <a:rPr lang="en-US" sz="36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sz="3600" dirty="0" smtClean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96752"/>
                <a:ext cx="8686800" cy="4793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10334" y="228600"/>
            <a:ext cx="301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 DỤNG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5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6"/>
          <p:cNvSpPr txBox="1">
            <a:spLocks noGrp="1"/>
          </p:cNvSpPr>
          <p:nvPr>
            <p:ph type="title"/>
          </p:nvPr>
        </p:nvSpPr>
        <p:spPr>
          <a:xfrm>
            <a:off x="1763688" y="836712"/>
            <a:ext cx="6098665" cy="69000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" name="Google Shape;2153;p36"/>
          <p:cNvSpPr/>
          <p:nvPr/>
        </p:nvSpPr>
        <p:spPr>
          <a:xfrm>
            <a:off x="2016455" y="1936446"/>
            <a:ext cx="236671" cy="22454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154" name="Google Shape;2154;p36"/>
          <p:cNvSpPr/>
          <p:nvPr/>
        </p:nvSpPr>
        <p:spPr>
          <a:xfrm>
            <a:off x="6888632" y="1936446"/>
            <a:ext cx="236671" cy="22454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pic>
        <p:nvPicPr>
          <p:cNvPr id="13314" name="Picture 2" descr="Hình ảnh Phim Hoạt Hình Mục Vụ Nhà Bình Dị, Nhà Clipart, Nhà Hoạt Hình, Màu  Xanh Lá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2" b="89840" l="491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56842"/>
            <a:ext cx="3080883" cy="3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ounded Rectangle 91"/>
          <p:cNvSpPr/>
          <p:nvPr/>
        </p:nvSpPr>
        <p:spPr>
          <a:xfrm>
            <a:off x="1554106" y="2160995"/>
            <a:ext cx="6552728" cy="1728192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69" indent="-257169" algn="just">
              <a:buFont typeface="Arial" panose="020B0604020202020204" pitchFamily="34" charset="0"/>
              <a:buChar char="•"/>
            </a:pP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bài vào vở, học bài.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9" indent="-257169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bài tập 2,3,4/84 SGK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9" indent="-257169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chuẩn bị Kiểm tra cuối HKI.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6591"/>
            <a:ext cx="89154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I. CÁC DẠNG THÙ HÌNH CỦA CARBON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1075333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240218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4062413" y="1066800"/>
            <a:ext cx="954087" cy="957263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879328" y="414030"/>
            <a:ext cx="42743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1752600" y="3124200"/>
            <a:ext cx="954088" cy="954088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2266950" y="3695700"/>
            <a:ext cx="955675" cy="955675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613569" y="4754433"/>
            <a:ext cx="4186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oxygen (O</a:t>
            </a:r>
            <a:r>
              <a:rPr lang="en-US" altLang="en-US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6400800" y="3233738"/>
            <a:ext cx="954088" cy="957262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252940" name="Oval 12"/>
          <p:cNvSpPr>
            <a:spLocks noChangeArrowheads="1"/>
          </p:cNvSpPr>
          <p:nvPr/>
        </p:nvSpPr>
        <p:spPr bwMode="auto">
          <a:xfrm>
            <a:off x="5540375" y="3276600"/>
            <a:ext cx="954088" cy="954088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6054725" y="3848100"/>
            <a:ext cx="955675" cy="955675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4652963" y="4754433"/>
            <a:ext cx="4186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(O</a:t>
            </a:r>
            <a:r>
              <a:rPr lang="en-US" altLang="en-US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 flipH="1">
            <a:off x="2362200" y="160020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rot="16200000" flipH="1">
            <a:off x="5048250" y="1543050"/>
            <a:ext cx="1676400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 animBg="1"/>
      <p:bldP spid="252937" grpId="0" animBg="1"/>
      <p:bldP spid="252938" grpId="0"/>
      <p:bldP spid="252939" grpId="0" animBg="1"/>
      <p:bldP spid="252940" grpId="0" animBg="1"/>
      <p:bldP spid="252941" grpId="0" animBg="1"/>
      <p:bldP spid="252942" grpId="0"/>
      <p:bldP spid="252943" grpId="0" animBg="1"/>
      <p:bldP spid="2529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5569949" y="2156698"/>
            <a:ext cx="3002111" cy="1436971"/>
          </a:xfrm>
          <a:prstGeom prst="cloudCallout">
            <a:avLst>
              <a:gd name="adj1" fmla="val -8495"/>
              <a:gd name="adj2" fmla="val 74056"/>
            </a:avLst>
          </a:prstGeom>
          <a:ln>
            <a:noFill/>
            <a:headEnd type="none" w="sm" len="sm"/>
            <a:tailEnd type="none" w="sm" len="sm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Photpho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720724" y="2017647"/>
            <a:ext cx="3470276" cy="1550988"/>
          </a:xfrm>
          <a:prstGeom prst="cloudCallout">
            <a:avLst>
              <a:gd name="adj1" fmla="val -949"/>
              <a:gd name="adj2" fmla="val 79056"/>
            </a:avLst>
          </a:prstGeom>
          <a:ln>
            <a:noFill/>
            <a:headEnd type="none" w="sm" len="sm"/>
            <a:tailEnd type="none" w="sm" len="sm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Photpho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25800"/>
              </p:ext>
            </p:extLst>
          </p:nvPr>
        </p:nvGraphicFramePr>
        <p:xfrm>
          <a:off x="1187449" y="4018285"/>
          <a:ext cx="2692963" cy="286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3" imgW="1419048" imgH="1066667" progId="MSPhotoEd.3">
                  <p:embed/>
                </p:oleObj>
              </mc:Choice>
              <mc:Fallback>
                <p:oleObj name="Photo Editor Photo" r:id="rId3" imgW="1419048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49" y="4018285"/>
                        <a:ext cx="2692963" cy="2866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96958"/>
              </p:ext>
            </p:extLst>
          </p:nvPr>
        </p:nvGraphicFramePr>
        <p:xfrm>
          <a:off x="5724524" y="4136020"/>
          <a:ext cx="2692963" cy="260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5" imgW="1905266" imgH="1905266" progId="MSPhotoEd.3">
                  <p:embed/>
                </p:oleObj>
              </mc:Choice>
              <mc:Fallback>
                <p:oleObj name="Photo Editor Photo" r:id="rId5" imgW="1905266" imgH="190526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4" y="4136020"/>
                        <a:ext cx="2692963" cy="2606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062413" y="1066800"/>
            <a:ext cx="954087" cy="957263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1219198" y="1411693"/>
            <a:ext cx="2843213" cy="838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rot="16200000" flipH="1">
            <a:off x="5949550" y="478644"/>
            <a:ext cx="838200" cy="27042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03693" y="240710"/>
            <a:ext cx="5645413" cy="646331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Phosphorus</a:t>
            </a:r>
          </a:p>
        </p:txBody>
      </p:sp>
    </p:spTree>
    <p:extLst>
      <p:ext uri="{BB962C8B-B14F-4D97-AF65-F5344CB8AC3E}">
        <p14:creationId xmlns:p14="http://schemas.microsoft.com/office/powerpoint/2010/main" val="11369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9606" y="1981200"/>
            <a:ext cx="8745794" cy="175432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63216" y="158019"/>
            <a:ext cx="7952184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I. CÁC DẠNG THÙ HÌNH CỦA CARBON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937" y="1005797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38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814462" cy="7647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1" y="3967635"/>
            <a:ext cx="2407962" cy="23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01" y="1560444"/>
            <a:ext cx="3586754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76" y="3140900"/>
            <a:ext cx="3809484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70" y="4137483"/>
            <a:ext cx="3480786" cy="16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015912" y="512917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635149" y="1396744"/>
            <a:ext cx="35088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endParaRPr lang="en-US" alt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980270" y="2907097"/>
            <a:ext cx="35700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alt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   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868144" y="4497878"/>
            <a:ext cx="396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alt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   </a:t>
            </a:r>
          </a:p>
        </p:txBody>
      </p:sp>
      <p:pic>
        <p:nvPicPr>
          <p:cNvPr id="11" name="Picture 10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89590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II. TÍNH CHẤT CỦA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CArBON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743634"/>
            <a:ext cx="647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4858" y="1524000"/>
            <a:ext cx="8763000" cy="403187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  <p:bldP spid="133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304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-  Than </a:t>
            </a:r>
            <a:r>
              <a:rPr lang="en-US" sz="3600" dirty="0" err="1" smtClean="0">
                <a:latin typeface="Times New Roman" pitchFamily="18" charset="0"/>
              </a:rPr>
              <a:t>gỗ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khả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bề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mặt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hơi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</a:rPr>
              <a:t> tan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→ </a:t>
            </a:r>
            <a:r>
              <a:rPr lang="en-US" sz="3600" b="1" dirty="0" smtClean="0">
                <a:latin typeface="Times New Roman" pitchFamily="18" charset="0"/>
              </a:rPr>
              <a:t>Than </a:t>
            </a:r>
            <a:r>
              <a:rPr lang="en-US" sz="3600" b="1" dirty="0" err="1" smtClean="0">
                <a:latin typeface="Times New Roman" pitchFamily="18" charset="0"/>
              </a:rPr>
              <a:t>gỗ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hấp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phụ</a:t>
            </a:r>
            <a:r>
              <a:rPr lang="vi-VN" sz="3600" b="1" dirty="0" smtClean="0">
                <a:latin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- Than </a:t>
            </a:r>
            <a:r>
              <a:rPr lang="en-US" sz="3600" dirty="0" err="1" smtClean="0">
                <a:latin typeface="Times New Roman" pitchFamily="18" charset="0"/>
              </a:rPr>
              <a:t>gỗ</a:t>
            </a:r>
            <a:r>
              <a:rPr lang="en-US" sz="3600" dirty="0" smtClean="0">
                <a:latin typeface="Times New Roman" pitchFamily="18" charset="0"/>
              </a:rPr>
              <a:t>, than </a:t>
            </a:r>
            <a:r>
              <a:rPr lang="en-US" sz="3600" dirty="0" err="1" smtClean="0">
                <a:latin typeface="Times New Roman" pitchFamily="18" charset="0"/>
              </a:rPr>
              <a:t>xương</a:t>
            </a:r>
            <a:r>
              <a:rPr lang="en-US" sz="3600" dirty="0" smtClean="0">
                <a:latin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hấp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than </a:t>
            </a:r>
            <a:r>
              <a:rPr lang="en-US" sz="3600" b="1" dirty="0" err="1" smtClean="0">
                <a:latin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tính</a:t>
            </a:r>
            <a:r>
              <a:rPr lang="vi-VN" sz="3600" b="1" dirty="0" smtClean="0">
                <a:latin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8229600" cy="89590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II. TÍNH CHẤT CỦA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CArBON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4937" y="823730"/>
            <a:ext cx="647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814462" cy="7647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96197"/>
            <a:ext cx="44196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704850" y="5596660"/>
            <a:ext cx="3162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2400" b="1" dirty="0">
                <a:latin typeface="Times New Roman" panose="02020603050405020304" pitchFamily="18" charset="0"/>
              </a:rPr>
              <a:t> than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4343400" y="57150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Lính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Iran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đeo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</a:rPr>
              <a:t> than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1800" y="1394731"/>
            <a:ext cx="3429000" cy="584775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latin typeface=".VnTime" panose="020B7200000000000000" pitchFamily="34" charset="0"/>
            </a:endParaRPr>
          </a:p>
        </p:txBody>
      </p:sp>
      <p:pic>
        <p:nvPicPr>
          <p:cNvPr id="2050" name="Picture 2" descr="C:\Users\Kai\Desktop\binh-loc-nuoc-kangaroo-jy2000-b-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8774"/>
            <a:ext cx="4114800" cy="34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8229600" cy="89590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II. TÍNH CHẤT CỦA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CArBON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743634"/>
            <a:ext cx="647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981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4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4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1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584</Words>
  <Application>Microsoft Office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Calibri</vt:lpstr>
      <vt:lpstr>Cambria Math</vt:lpstr>
      <vt:lpstr>Red Hat Text</vt:lpstr>
      <vt:lpstr>Times New Roman</vt:lpstr>
      <vt:lpstr>Wingdings</vt:lpstr>
      <vt:lpstr>Office Theme</vt:lpstr>
      <vt:lpstr>Photo Editor Photo</vt:lpstr>
      <vt:lpstr>BÀI 27: CARBON</vt:lpstr>
      <vt:lpstr>I. CÁC DẠNG THÙ HÌNH CỦA CARBON</vt:lpstr>
      <vt:lpstr>PowerPoint Presentation</vt:lpstr>
      <vt:lpstr>PowerPoint Presentation</vt:lpstr>
      <vt:lpstr>PowerPoint Presentation</vt:lpstr>
      <vt:lpstr>PowerPoint Presentation</vt:lpstr>
      <vt:lpstr>II. TÍNH CHẤT CỦA CArBON</vt:lpstr>
      <vt:lpstr>II. TÍNH CHẤT CỦA CArBON</vt:lpstr>
      <vt:lpstr>II. TÍNH CHẤT CỦA CArBON</vt:lpstr>
      <vt:lpstr>2. Tính chất hóa học:</vt:lpstr>
      <vt:lpstr>b) Carbon tác dụng với oxide kim loại:</vt:lpstr>
      <vt:lpstr>b) Carbon tác dụng với oxide kim loại:</vt:lpstr>
      <vt:lpstr>III. ỨNG DỤNG</vt:lpstr>
      <vt:lpstr>III. ỨNG DỤNG</vt:lpstr>
      <vt:lpstr>PowerPoint Presentation</vt:lpstr>
      <vt:lpstr>NHIỆM VỤ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CARBON</dc:title>
  <dc:creator>HUYEN</dc:creator>
  <cp:lastModifiedBy>acer</cp:lastModifiedBy>
  <cp:revision>8</cp:revision>
  <dcterms:created xsi:type="dcterms:W3CDTF">2021-12-21T07:50:33Z</dcterms:created>
  <dcterms:modified xsi:type="dcterms:W3CDTF">2021-12-26T00:48:54Z</dcterms:modified>
</cp:coreProperties>
</file>